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8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</p:sldIdLst>
  <p:sldSz cx="14630400" cy="8229600"/>
  <p:notesSz cx="8229600" cy="14630400"/>
  <p:embeddedFontLst>
    <p:embeddedFont>
      <p:font typeface="Arial Black" panose="020B0A04020102020204" pitchFamily="34" charset="0"/>
      <p:bold r:id="rId14"/>
    </p:embeddedFont>
    <p:embeddedFont>
      <p:font typeface="Montserrat Bold" panose="020B0604020202020204" charset="0"/>
      <p:bold r:id="rId15"/>
    </p:embeddedFont>
    <p:embeddedFont>
      <p:font typeface="Raleway" pitchFamily="2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</p:embeddedFont>
    <p:embeddedFont>
      <p:font typeface="Source Sans Pro" panose="020B050303040302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068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02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268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t="26798" r="37190" b="-2589"/>
          <a:stretch/>
        </p:blipFill>
        <p:spPr>
          <a:xfrm>
            <a:off x="11184371" y="2315437"/>
            <a:ext cx="3446029" cy="62373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98637" y="3710459"/>
            <a:ext cx="9644629" cy="2215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3200" b="1" kern="0" spc="-44" dirty="0">
                <a:solidFill>
                  <a:srgbClr val="000000"/>
                </a:solidFill>
                <a:latin typeface="Arial Black" panose="020B0A04020102020204" pitchFamily="34" charset="0"/>
                <a:ea typeface="Montserrat Bold" pitchFamily="34" charset="-122"/>
                <a:cs typeface="Montserrat Bold" pitchFamily="34" charset="-120"/>
              </a:rPr>
              <a:t>BIOPRINTING: A STRATEGY TO BUILD INFORMATIVE </a:t>
            </a:r>
            <a:r>
              <a:rPr lang="en-US" sz="3500" b="1" kern="0" spc="-44" dirty="0">
                <a:solidFill>
                  <a:srgbClr val="000000"/>
                </a:solidFill>
                <a:latin typeface="Arial Black" panose="020B0A04020102020204" pitchFamily="34" charset="0"/>
                <a:ea typeface="Montserrat Bold" pitchFamily="34" charset="-122"/>
                <a:cs typeface="Montserrat Bold" pitchFamily="34" charset="-120"/>
              </a:rPr>
              <a:t>MODELS</a:t>
            </a:r>
            <a:r>
              <a:rPr lang="en-US" sz="3200" b="1" kern="0" spc="-44" dirty="0">
                <a:solidFill>
                  <a:srgbClr val="000000"/>
                </a:solidFill>
                <a:latin typeface="Arial Black" panose="020B0A04020102020204" pitchFamily="34" charset="0"/>
                <a:ea typeface="Montserrat Bold" pitchFamily="34" charset="-122"/>
                <a:cs typeface="Montserrat Bold" pitchFamily="34" charset="-120"/>
              </a:rPr>
              <a:t> OF EXPOSURE AND DISEASE</a:t>
            </a:r>
            <a:endParaRPr lang="en-US" sz="3200" dirty="0">
              <a:latin typeface="Arial Black" panose="020B0A04020102020204" pitchFamily="34" charset="0"/>
            </a:endParaRP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8D59EDA7-17B7-F3BA-63AF-990AC9AA7E4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7028" y="341818"/>
            <a:ext cx="2767896" cy="26924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C095BF-4421-8FE9-01FD-9DCD746C6AB6}"/>
              </a:ext>
            </a:extLst>
          </p:cNvPr>
          <p:cNvSpPr txBox="1"/>
          <p:nvPr/>
        </p:nvSpPr>
        <p:spPr>
          <a:xfrm>
            <a:off x="3012141" y="1021978"/>
            <a:ext cx="10503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VAAGDEVI ENGINEERING COLLEGE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F2AF5-1BC8-BFFA-42C7-B7E89ADC3499}"/>
              </a:ext>
            </a:extLst>
          </p:cNvPr>
          <p:cNvSpPr txBox="1"/>
          <p:nvPr/>
        </p:nvSpPr>
        <p:spPr>
          <a:xfrm>
            <a:off x="3528066" y="1976975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 Black" panose="020B0A04020102020204" pitchFamily="34" charset="0"/>
              </a:rPr>
              <a:t> TECHNICAL SEMINAR</a:t>
            </a:r>
            <a:endParaRPr lang="en-IN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A09BB9-2E61-F6A4-2E36-4A59364733DA}"/>
              </a:ext>
            </a:extLst>
          </p:cNvPr>
          <p:cNvSpPr txBox="1"/>
          <p:nvPr/>
        </p:nvSpPr>
        <p:spPr>
          <a:xfrm>
            <a:off x="2190075" y="6336924"/>
            <a:ext cx="7315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rial Black" panose="020B0A04020102020204" pitchFamily="34" charset="0"/>
              </a:rPr>
              <a:t>   CHELAMALLA MANIKANTA</a:t>
            </a:r>
          </a:p>
          <a:p>
            <a:pPr algn="ctr"/>
            <a:r>
              <a:rPr lang="en-US" sz="2800" dirty="0">
                <a:latin typeface="Arial Black" panose="020B0A04020102020204" pitchFamily="34" charset="0"/>
              </a:rPr>
              <a:t>   21UK1A0559</a:t>
            </a:r>
          </a:p>
          <a:p>
            <a:pPr algn="ctr"/>
            <a:r>
              <a:rPr lang="en-US" sz="2800" dirty="0">
                <a:latin typeface="Arial Black" panose="020B0A04020102020204" pitchFamily="34" charset="0"/>
              </a:rPr>
              <a:t>   CSE-A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EB430-4A6E-F3EF-DD0A-9EFF1BBF1670}"/>
              </a:ext>
            </a:extLst>
          </p:cNvPr>
          <p:cNvSpPr txBox="1"/>
          <p:nvPr/>
        </p:nvSpPr>
        <p:spPr>
          <a:xfrm>
            <a:off x="2844874" y="2865621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panose="020B0A04020102020204" pitchFamily="34" charset="0"/>
              </a:rPr>
              <a:t>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5940" y="672465"/>
            <a:ext cx="12918519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Challenges and Limitations of Bioprinted Exposure and Disease Models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940" y="2551033"/>
            <a:ext cx="6218158" cy="384309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55940" y="6699766"/>
            <a:ext cx="3743206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Cell Viability and Function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855940" y="7193756"/>
            <a:ext cx="6275784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long-term cell survival and activity</a:t>
            </a:r>
            <a:endParaRPr lang="en-US" sz="19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56" y="2551033"/>
            <a:ext cx="6218277" cy="38430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98556" y="6699766"/>
            <a:ext cx="4419600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Standardization and Validation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7498556" y="7193756"/>
            <a:ext cx="6275903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Developing protocols for reproducible and reliable results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55BFAC-7305-ECA7-E298-313FAE9076E8}"/>
              </a:ext>
            </a:extLst>
          </p:cNvPr>
          <p:cNvSpPr/>
          <p:nvPr/>
        </p:nvSpPr>
        <p:spPr>
          <a:xfrm>
            <a:off x="12589727" y="7707273"/>
            <a:ext cx="1929161" cy="490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3023830"/>
            <a:ext cx="560974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50198" y="4095274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Bioprinting offers a transformative approach to disease modeling and drug discovery, paving the way for personalized medicine and accelerated research.</a:t>
            </a:r>
            <a:endParaRPr lang="en-US" sz="19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C86E7C-BA3A-F0F8-DB4E-6BF75FC1CC57}"/>
              </a:ext>
            </a:extLst>
          </p:cNvPr>
          <p:cNvSpPr/>
          <p:nvPr/>
        </p:nvSpPr>
        <p:spPr>
          <a:xfrm>
            <a:off x="12701239" y="7716643"/>
            <a:ext cx="1929161" cy="490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56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B1B27"/>
                </a:solidFill>
                <a:latin typeface="Montserrat Bold" panose="00000800000000000000" pitchFamily="2" charset="0"/>
                <a:ea typeface="Microsoft JhengHei" panose="020B0604030504040204" pitchFamily="34" charset="-120"/>
                <a:cs typeface="Raleway" pitchFamily="34" charset="-120"/>
              </a:rPr>
              <a:t>What is Bio Printing?</a:t>
            </a:r>
            <a:endParaRPr lang="en-US" sz="4450" b="1" dirty="0">
              <a:latin typeface="Montserrat Bold" panose="00000800000000000000" pitchFamily="2" charset="0"/>
              <a:ea typeface="Microsoft JhengHei" panose="020B0604030504040204" pitchFamily="34" charset="-12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271361"/>
            <a:ext cx="41165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Building Biology Layer by Layer</a:t>
            </a:r>
            <a:endParaRPr lang="en-US" sz="2200" b="1" dirty="0"/>
          </a:p>
        </p:txBody>
      </p:sp>
      <p:sp>
        <p:nvSpPr>
          <p:cNvPr id="4" name="Text 2"/>
          <p:cNvSpPr/>
          <p:nvPr/>
        </p:nvSpPr>
        <p:spPr>
          <a:xfrm>
            <a:off x="793790" y="3852505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Bio printing, also known as 3D bioprinting, is a cutting-edge technology that uses specialized 3D printers to create living tissues and organs from biological materials. It involves precisely depositing cells, bioinks, and growth factors onto a scaffold, layer by layer, to build functional, three-dimensional structures that mimic natural tissues.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271361"/>
            <a:ext cx="31587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From Cells to Structures</a:t>
            </a:r>
            <a:endParaRPr lang="en-US" sz="2200" b="1" dirty="0"/>
          </a:p>
        </p:txBody>
      </p:sp>
      <p:sp>
        <p:nvSpPr>
          <p:cNvPr id="6" name="Text 4"/>
          <p:cNvSpPr/>
          <p:nvPr/>
        </p:nvSpPr>
        <p:spPr>
          <a:xfrm>
            <a:off x="7599521" y="3852505"/>
            <a:ext cx="62447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Think of it as printing with living building blocks. Bio printers use computer-aided designs to guide the process, ensuring the creation of complex structures with controlled geometry and cell distribution. This ability to control the architecture of biological materials opens up a wide range of possibilities for regenerative medicine and tissue engineering.</a:t>
            </a:r>
            <a:endParaRPr lang="en-US" sz="17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713626-D511-4063-076C-3AE7511F0249}"/>
              </a:ext>
            </a:extLst>
          </p:cNvPr>
          <p:cNvSpPr/>
          <p:nvPr/>
        </p:nvSpPr>
        <p:spPr>
          <a:xfrm>
            <a:off x="12701239" y="7716643"/>
            <a:ext cx="1929161" cy="490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084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7578"/>
            <a:ext cx="9322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Montserrat Bold" panose="00000800000000000000" pitchFamily="2" charset="0"/>
                <a:ea typeface="Raleway" pitchFamily="34" charset="-122"/>
                <a:cs typeface="Raleway" pitchFamily="34" charset="-120"/>
              </a:rPr>
              <a:t>History and Evolution of Bio Printing</a:t>
            </a:r>
            <a:endParaRPr lang="en-US" sz="4450" dirty="0">
              <a:latin typeface="Montserrat Bold" panose="00000800000000000000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4639270"/>
            <a:ext cx="13042821" cy="30480"/>
          </a:xfrm>
          <a:prstGeom prst="roundRect">
            <a:avLst>
              <a:gd name="adj" fmla="val 312558"/>
            </a:avLst>
          </a:prstGeom>
          <a:solidFill>
            <a:schemeClr val="tx1"/>
          </a:solidFill>
          <a:ln/>
        </p:spPr>
      </p:sp>
      <p:sp>
        <p:nvSpPr>
          <p:cNvPr id="4" name="Shape 2"/>
          <p:cNvSpPr/>
          <p:nvPr/>
        </p:nvSpPr>
        <p:spPr>
          <a:xfrm>
            <a:off x="3982522" y="3845481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343440"/>
          </a:solidFill>
          <a:ln/>
        </p:spPr>
      </p:sp>
      <p:sp>
        <p:nvSpPr>
          <p:cNvPr id="5" name="Shape 3"/>
          <p:cNvSpPr/>
          <p:nvPr/>
        </p:nvSpPr>
        <p:spPr>
          <a:xfrm>
            <a:off x="3742611" y="43841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B1B27"/>
          </a:solidFill>
          <a:ln w="7620">
            <a:solidFill>
              <a:srgbClr val="34344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924895" y="4469130"/>
            <a:ext cx="1456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2580084" y="20394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Montserrat Bold" panose="00000800000000000000" pitchFamily="2" charset="0"/>
                <a:ea typeface="Raleway" pitchFamily="34" charset="-122"/>
                <a:cs typeface="Raleway" pitchFamily="34" charset="-120"/>
              </a:rPr>
              <a:t>1980s</a:t>
            </a:r>
            <a:endParaRPr lang="en-US" sz="2200" dirty="0">
              <a:latin typeface="Montserrat Bold" panose="00000800000000000000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20604" y="2529840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Early research on 3D printing techniques for creating tissues and organs began in the 1980s, laying the foundation for the field of bio printing.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299841" y="4639270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343440"/>
          </a:solidFill>
          <a:ln/>
        </p:spPr>
      </p:sp>
      <p:sp>
        <p:nvSpPr>
          <p:cNvPr id="10" name="Shape 8"/>
          <p:cNvSpPr/>
          <p:nvPr/>
        </p:nvSpPr>
        <p:spPr>
          <a:xfrm>
            <a:off x="7059930" y="43841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B1B27"/>
          </a:solidFill>
          <a:ln w="7620">
            <a:solidFill>
              <a:srgbClr val="343440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226379" y="4469130"/>
            <a:ext cx="17728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5897523" y="5659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Montserrat Bold" panose="00000800000000000000" pitchFamily="2" charset="0"/>
                <a:ea typeface="Raleway" pitchFamily="34" charset="-122"/>
                <a:cs typeface="Raleway" pitchFamily="34" charset="-120"/>
              </a:rPr>
              <a:t>2000s</a:t>
            </a:r>
            <a:endParaRPr lang="en-US" sz="2200" dirty="0">
              <a:latin typeface="Montserrat Bold" panose="00000800000000000000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4337923" y="6150412"/>
            <a:ext cx="59544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Significant advancements in bioprinting technology emerged, including the development of biocompatible bioinks and the ability to print complex structures with controlled cell distribution.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10617279" y="3845481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343440"/>
          </a:solidFill>
          <a:ln/>
        </p:spPr>
      </p:sp>
      <p:sp>
        <p:nvSpPr>
          <p:cNvPr id="15" name="Shape 13"/>
          <p:cNvSpPr/>
          <p:nvPr/>
        </p:nvSpPr>
        <p:spPr>
          <a:xfrm>
            <a:off x="10377368" y="43841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B1B27"/>
          </a:solidFill>
          <a:ln w="7620">
            <a:solidFill>
              <a:srgbClr val="343440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541675" y="4469130"/>
            <a:ext cx="1816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9214961" y="16765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Montserrat Bold" panose="00000800000000000000" pitchFamily="2" charset="0"/>
                <a:ea typeface="Raleway" pitchFamily="34" charset="-122"/>
                <a:cs typeface="Raleway" pitchFamily="34" charset="-120"/>
              </a:rPr>
              <a:t>Present</a:t>
            </a:r>
            <a:endParaRPr lang="en-US" sz="2200" dirty="0">
              <a:latin typeface="Montserrat Bold" panose="00000800000000000000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655362" y="2166938"/>
            <a:ext cx="59544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Bio printing continues to evolve rapidly with the emergence of new bioinks, printing techniques, and applications, pushing the boundaries of regenerative medicine and tissue engineering.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DCCA3B-CC35-7D72-EA47-8E01097BBCC1}"/>
              </a:ext>
            </a:extLst>
          </p:cNvPr>
          <p:cNvSpPr/>
          <p:nvPr/>
        </p:nvSpPr>
        <p:spPr>
          <a:xfrm>
            <a:off x="12645216" y="7716643"/>
            <a:ext cx="1929161" cy="490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5207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0466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41296" y="3665696"/>
            <a:ext cx="12947809" cy="1365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300" b="1" kern="0" spc="-43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Advantages of Bioprinting in Exposure and Disease Modeling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41296" y="5662255"/>
            <a:ext cx="540782" cy="54078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49060" y="5768697"/>
            <a:ext cx="125254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26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22346" y="5662255"/>
            <a:ext cx="3168015" cy="341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Personalized Medicine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22346" y="6147792"/>
            <a:ext cx="3374708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Tailored models for individual patient response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7321" y="5662255"/>
            <a:ext cx="540782" cy="54078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5412581" y="5768697"/>
            <a:ext cx="190143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26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6018371" y="5662255"/>
            <a:ext cx="3374708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Reduced Animal Testing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6018371" y="6489144"/>
            <a:ext cx="3374708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Ethical and cost-effective alternative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347" y="5662255"/>
            <a:ext cx="540782" cy="54078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9808369" y="5768697"/>
            <a:ext cx="190738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b="1" kern="0" spc="-26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0414397" y="5662255"/>
            <a:ext cx="3374708" cy="68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15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Enhanced Understanding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414397" y="6489144"/>
            <a:ext cx="3374708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8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In-depth insight into disease mechanisms and treatment effects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56179F2-7C2D-4917-D9FF-9B9B3503254E}"/>
              </a:ext>
            </a:extLst>
          </p:cNvPr>
          <p:cNvSpPr/>
          <p:nvPr/>
        </p:nvSpPr>
        <p:spPr>
          <a:xfrm>
            <a:off x="12612029" y="7714893"/>
            <a:ext cx="1929161" cy="490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150144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Bioprinting Techniques: From Simple to Complex Structures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1218724" y="3624143"/>
            <a:ext cx="30480" cy="3455194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1481137" y="4164211"/>
            <a:ext cx="863798" cy="3048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956310" y="390179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1169670" y="4011097"/>
            <a:ext cx="12858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91514" y="3870960"/>
            <a:ext cx="568868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Extrusion: depositing bioink through a nozzle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1481137" y="5274826"/>
            <a:ext cx="863798" cy="3048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/>
        </p:spPr>
      </p:sp>
      <p:sp>
        <p:nvSpPr>
          <p:cNvPr id="10" name="Shape 7"/>
          <p:cNvSpPr/>
          <p:nvPr/>
        </p:nvSpPr>
        <p:spPr>
          <a:xfrm>
            <a:off x="956310" y="5012412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136333" y="5121712"/>
            <a:ext cx="195263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2591514" y="4981575"/>
            <a:ext cx="568868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Inkjet Printing: spraying bioink droplets onto a scaffold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481137" y="6385441"/>
            <a:ext cx="863798" cy="30480"/>
          </a:xfrm>
          <a:prstGeom prst="roundRect">
            <a:avLst>
              <a:gd name="adj" fmla="val 121472"/>
            </a:avLst>
          </a:prstGeom>
          <a:solidFill>
            <a:srgbClr val="D8D4D4"/>
          </a:solidFill>
          <a:ln/>
        </p:spPr>
      </p:sp>
      <p:sp>
        <p:nvSpPr>
          <p:cNvPr id="14" name="Shape 11"/>
          <p:cNvSpPr/>
          <p:nvPr/>
        </p:nvSpPr>
        <p:spPr>
          <a:xfrm>
            <a:off x="956310" y="6123027"/>
            <a:ext cx="555308" cy="5553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5" name="Text 12"/>
          <p:cNvSpPr/>
          <p:nvPr/>
        </p:nvSpPr>
        <p:spPr>
          <a:xfrm>
            <a:off x="1135975" y="6232327"/>
            <a:ext cx="19585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27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2591514" y="6092190"/>
            <a:ext cx="568868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Laser-Assisted Bioprinting: using lasers to direct cell deposition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021794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Bioink Formulations for Tissue-Specific Applications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3495794"/>
            <a:ext cx="3584853" cy="2102763"/>
          </a:xfrm>
          <a:prstGeom prst="roundRect">
            <a:avLst>
              <a:gd name="adj" fmla="val 1761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110615" y="374261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Hydrogels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10615" y="4241244"/>
            <a:ext cx="309122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Water-based materials, mimicking the natural extracellular matrix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3495794"/>
            <a:ext cx="3584853" cy="2102763"/>
          </a:xfrm>
          <a:prstGeom prst="roundRect">
            <a:avLst>
              <a:gd name="adj" fmla="val 1761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4942284" y="3742611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Bioceramics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42284" y="4241244"/>
            <a:ext cx="309122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Strong and biocompatible, suitable for bone regeneration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845373"/>
            <a:ext cx="7416403" cy="1362432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110615" y="6092190"/>
            <a:ext cx="336470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Decellularized Matrices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10615" y="6590824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Natural scaffolds derived from animal or human tissues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188" y="770096"/>
            <a:ext cx="7586424" cy="18966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b="1" kern="0" spc="-40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Integrating Sensing Capabilities for Exposure Assessment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5188" y="3000494"/>
            <a:ext cx="556260" cy="55626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65188" y="3779163"/>
            <a:ext cx="2622471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Microfluidic Sensors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265188" y="4228743"/>
            <a:ext cx="3626287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Measure chemical and physical parameters within the model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5207" y="3000494"/>
            <a:ext cx="556260" cy="5562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5207" y="3779163"/>
            <a:ext cx="2528530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Optical Sensors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0225207" y="4228743"/>
            <a:ext cx="3626406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Monitor cell viability and activity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188" y="5563672"/>
            <a:ext cx="556260" cy="55626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65188" y="6342340"/>
            <a:ext cx="3196828" cy="316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kern="0" spc="-20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Electrochemical Sensors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6265188" y="6791920"/>
            <a:ext cx="3626287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 biomolecular interactions and changes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9D1D5AB-E4A4-5098-3C05-EDD04B9387EB}"/>
              </a:ext>
            </a:extLst>
          </p:cNvPr>
          <p:cNvSpPr/>
          <p:nvPr/>
        </p:nvSpPr>
        <p:spPr>
          <a:xfrm>
            <a:off x="12589727" y="7716643"/>
            <a:ext cx="1929161" cy="490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411962"/>
            <a:ext cx="12249626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Developing 3D Vascularized Tissue Models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902" y="2606873"/>
            <a:ext cx="2128957" cy="13624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0385" y="3223974"/>
            <a:ext cx="117872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675" y="2853690"/>
            <a:ext cx="312300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Microfluidic Channels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400675" y="3352324"/>
            <a:ext cx="4413528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Simulate blood flow and nutrient transport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533" y="3984903"/>
            <a:ext cx="8489394" cy="15240"/>
          </a:xfrm>
          <a:prstGeom prst="roundRect">
            <a:avLst>
              <a:gd name="adj" fmla="val 242945"/>
            </a:avLst>
          </a:prstGeom>
          <a:solidFill>
            <a:schemeClr val="tx1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483" y="4030980"/>
            <a:ext cx="4257913" cy="13624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99905" y="4480798"/>
            <a:ext cx="178951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277797"/>
            <a:ext cx="354675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Biocompatible Polymers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65213" y="4776430"/>
            <a:ext cx="409229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 vascular structure and function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409009"/>
            <a:ext cx="7424857" cy="15240"/>
          </a:xfrm>
          <a:prstGeom prst="roundRect">
            <a:avLst>
              <a:gd name="adj" fmla="val 242945"/>
            </a:avLst>
          </a:prstGeom>
          <a:solidFill>
            <a:schemeClr val="tx1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945" y="5455087"/>
            <a:ext cx="6386870" cy="136243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9548" y="5904905"/>
            <a:ext cx="179546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701903"/>
            <a:ext cx="324814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Cell-Based Bioprinting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29632" y="6200537"/>
            <a:ext cx="520588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Incorporating endothelial and smooth muscle cells</a:t>
            </a:r>
            <a:endParaRPr lang="en-US" sz="1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B2FC29-80EE-C746-6BD5-C97683A52FF6}"/>
              </a:ext>
            </a:extLst>
          </p:cNvPr>
          <p:cNvSpPr/>
          <p:nvPr/>
        </p:nvSpPr>
        <p:spPr>
          <a:xfrm>
            <a:off x="12701239" y="7716643"/>
            <a:ext cx="1929161" cy="490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999649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Recapitulating Disease Pathophysiology In Vitro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63798" y="2895838"/>
            <a:ext cx="2150388" cy="1362432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110615" y="3345656"/>
            <a:ext cx="117872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261003" y="314265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Cancer Models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261003" y="3641288"/>
            <a:ext cx="4613077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Study tumor growth and response to therapy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535" y="4243030"/>
            <a:ext cx="10505718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</p:sp>
      <p:sp>
        <p:nvSpPr>
          <p:cNvPr id="8" name="Shape 6"/>
          <p:cNvSpPr/>
          <p:nvPr/>
        </p:nvSpPr>
        <p:spPr>
          <a:xfrm>
            <a:off x="863798" y="4381619"/>
            <a:ext cx="4300895" cy="1362432"/>
          </a:xfrm>
          <a:prstGeom prst="roundRect">
            <a:avLst>
              <a:gd name="adj" fmla="val 2718"/>
            </a:avLst>
          </a:prstGeom>
          <a:solidFill>
            <a:srgbClr val="F2EEEE"/>
          </a:solidFill>
          <a:ln/>
        </p:spPr>
      </p:sp>
      <p:sp>
        <p:nvSpPr>
          <p:cNvPr id="9" name="Text 7"/>
          <p:cNvSpPr/>
          <p:nvPr/>
        </p:nvSpPr>
        <p:spPr>
          <a:xfrm>
            <a:off x="1110615" y="4831437"/>
            <a:ext cx="178951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411510" y="4628436"/>
            <a:ext cx="4277439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Inflammatory Disease Models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411510" y="5127069"/>
            <a:ext cx="5876449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Investigate the mechanisms of immune system activation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728811"/>
            <a:ext cx="8355211" cy="15240"/>
          </a:xfrm>
          <a:prstGeom prst="roundRect">
            <a:avLst>
              <a:gd name="adj" fmla="val 242945"/>
            </a:avLst>
          </a:prstGeom>
          <a:solidFill>
            <a:srgbClr val="D8D4D4"/>
          </a:solidFill>
          <a:ln/>
        </p:spPr>
      </p:sp>
      <p:sp>
        <p:nvSpPr>
          <p:cNvPr id="13" name="Shape 11"/>
          <p:cNvSpPr/>
          <p:nvPr/>
        </p:nvSpPr>
        <p:spPr>
          <a:xfrm>
            <a:off x="863798" y="5867400"/>
            <a:ext cx="6451402" cy="1362432"/>
          </a:xfrm>
          <a:prstGeom prst="roundRect">
            <a:avLst>
              <a:gd name="adj" fmla="val 2718"/>
            </a:avLst>
          </a:prstGeom>
          <a:solidFill>
            <a:srgbClr val="F2F2F2"/>
          </a:solidFill>
          <a:ln/>
        </p:spPr>
      </p:sp>
      <p:sp>
        <p:nvSpPr>
          <p:cNvPr id="14" name="Text 12"/>
          <p:cNvSpPr/>
          <p:nvPr/>
        </p:nvSpPr>
        <p:spPr>
          <a:xfrm>
            <a:off x="1110615" y="6317218"/>
            <a:ext cx="179546" cy="462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2400" b="1" kern="0" spc="-24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562017" y="6114217"/>
            <a:ext cx="510480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Neurodegenerative Disease Models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62017" y="6612850"/>
            <a:ext cx="5104805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the progression and potential treatments</a:t>
            </a:r>
            <a:endParaRPr lang="en-US" sz="1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385A5C-FAFE-ACED-CCB9-F32E5F6FBD1D}"/>
              </a:ext>
            </a:extLst>
          </p:cNvPr>
          <p:cNvSpPr/>
          <p:nvPr/>
        </p:nvSpPr>
        <p:spPr>
          <a:xfrm>
            <a:off x="12666822" y="7738946"/>
            <a:ext cx="1929161" cy="490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511</Words>
  <Application>Microsoft Office PowerPoint</Application>
  <PresentationFormat>Custom</PresentationFormat>
  <Paragraphs>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Roboto</vt:lpstr>
      <vt:lpstr>Arial</vt:lpstr>
      <vt:lpstr>Montserrat Bold</vt:lpstr>
      <vt:lpstr>Raleway</vt:lpstr>
      <vt:lpstr>Arial Black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MANIKANTA CHELAMALLA</cp:lastModifiedBy>
  <cp:revision>3</cp:revision>
  <dcterms:created xsi:type="dcterms:W3CDTF">2025-01-07T13:45:38Z</dcterms:created>
  <dcterms:modified xsi:type="dcterms:W3CDTF">2025-01-07T14:18:43Z</dcterms:modified>
</cp:coreProperties>
</file>